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62" r:id="rId5"/>
    <p:sldId id="261" r:id="rId6"/>
    <p:sldId id="263" r:id="rId7"/>
    <p:sldId id="266" r:id="rId8"/>
    <p:sldId id="265" r:id="rId9"/>
    <p:sldId id="264" r:id="rId10"/>
    <p:sldId id="267" r:id="rId11"/>
    <p:sldId id="268" r:id="rId12"/>
    <p:sldId id="260" r:id="rId13"/>
    <p:sldId id="258" r:id="rId14"/>
  </p:sldIdLst>
  <p:sldSz cx="9906000" cy="6858000" type="A4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2"/>
        </a:solidFill>
        <a:latin typeface="Verdana" pitchFamily="34" charset="0"/>
        <a:ea typeface="ヒラギノ角ゴ Pro W3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19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2629" autoAdjust="0"/>
  </p:normalViewPr>
  <p:slideViewPr>
    <p:cSldViewPr>
      <p:cViewPr varScale="1">
        <p:scale>
          <a:sx n="93" d="100"/>
          <a:sy n="93" d="100"/>
        </p:scale>
        <p:origin x="-1296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242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475B1106-0FB8-464F-9510-0196065B62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247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5710"/>
            <a:ext cx="4984750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831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831"/>
            <a:ext cx="2946400" cy="496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2DE1A064-B687-4739-992C-D9ABBE0ABD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711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1pPr>
            <a:lvl2pPr marL="742950" indent="-28575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marL="11430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marL="16002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marL="20574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fld id="{CBDAFEEE-3F6C-46C0-ADAD-E12E129BCFBF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1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1pPr>
            <a:lvl2pPr marL="742950" indent="-28575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marL="11430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marL="16002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marL="20574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fld id="{D0D5DEA3-E9FD-494B-ABD8-85720331AA0A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2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1pPr>
            <a:lvl2pPr marL="742950" indent="-28575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marL="11430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marL="16002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marL="20574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fld id="{23504AA4-C68E-4EAD-AE9B-8DB32E293CA7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3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1A064-B687-4739-992C-D9ABBE0ABD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63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E1A064-B687-4739-992C-D9ABBE0ABDE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6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1pPr>
            <a:lvl2pPr marL="742950" indent="-28575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marL="11430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marL="16002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marL="20574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fld id="{B7E7834D-E14B-4F9B-9681-9DC021FFF079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12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1pPr>
            <a:lvl2pPr marL="742950" indent="-28575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2pPr>
            <a:lvl3pPr marL="11430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3pPr>
            <a:lvl4pPr marL="16002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4pPr>
            <a:lvl5pPr marL="2057400" indent="-228600"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2"/>
                </a:solidFill>
                <a:latin typeface="Verdana" pitchFamily="34" charset="0"/>
                <a:ea typeface="ヒラギノ角ゴ Pro W3" pitchFamily="96" charset="-128"/>
              </a:defRPr>
            </a:lvl9pPr>
          </a:lstStyle>
          <a:p>
            <a:fld id="{A8B59C80-03E6-464B-82AA-7DD79984AA8E}" type="slidenum">
              <a:rPr lang="en-US" sz="1200" smtClean="0">
                <a:solidFill>
                  <a:schemeClr val="tx1"/>
                </a:solidFill>
                <a:latin typeface="Arial" charset="0"/>
              </a:rPr>
              <a:pPr/>
              <a:t>13</a:t>
            </a:fld>
            <a:endParaRPr lang="en-US" sz="120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7066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390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24700" y="1219200"/>
            <a:ext cx="19431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1219200"/>
            <a:ext cx="5676900" cy="457200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4488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3374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2724493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752600"/>
            <a:ext cx="38100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348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4991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752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844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56532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r-HR" noProof="0" smtClean="0"/>
              <a:t>Kliknite ikonu da biste dodali  sliku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  <p:extLst>
      <p:ext uri="{BB962C8B-B14F-4D97-AF65-F5344CB8AC3E}">
        <p14:creationId xmlns:p14="http://schemas.microsoft.com/office/powerpoint/2010/main" val="13390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12192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 naslova matrice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752600"/>
            <a:ext cx="7772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Kliknite da biste uredili stilove teksta matrice</a:t>
            </a:r>
          </a:p>
          <a:p>
            <a:pPr lvl="1"/>
            <a:r>
              <a:rPr lang="en-US" smtClean="0"/>
              <a:t>Druga razina</a:t>
            </a:r>
          </a:p>
          <a:p>
            <a:pPr lvl="2"/>
            <a:r>
              <a:rPr lang="en-US" smtClean="0"/>
              <a:t>Treća razina</a:t>
            </a:r>
          </a:p>
          <a:p>
            <a:pPr lvl="3"/>
            <a:r>
              <a:rPr lang="en-US" smtClean="0"/>
              <a:t>Četvrta razina</a:t>
            </a:r>
          </a:p>
          <a:p>
            <a:pPr lvl="4"/>
            <a:r>
              <a:rPr lang="en-US" smtClean="0"/>
              <a:t>Peta razina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2"/>
          </a:solidFill>
          <a:latin typeface="Verdana" pitchFamily="34" charset="0"/>
          <a:ea typeface="ヒラギノ角ゴ Pro W3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4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1113" y="1988840"/>
            <a:ext cx="7939087" cy="936104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PLANIRANJE OBRAZOVANJA</a:t>
            </a:r>
            <a:r>
              <a:rPr lang="hr-HR" sz="2000" b="1" dirty="0" smtClean="0">
                <a:solidFill>
                  <a:schemeClr val="tx1"/>
                </a:solidFill>
              </a:rPr>
              <a:t/>
            </a:r>
            <a:br>
              <a:rPr lang="hr-HR" sz="2000" b="1" dirty="0" smtClean="0">
                <a:solidFill>
                  <a:schemeClr val="tx1"/>
                </a:solidFill>
              </a:rPr>
            </a:br>
            <a:endParaRPr lang="hr-HR" sz="1800" b="1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488504" y="3429000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r-HR" sz="1800" b="1" dirty="0" smtClean="0">
                <a:solidFill>
                  <a:schemeClr val="tx1"/>
                </a:solidFill>
              </a:rPr>
              <a:t>Mario Vučić, načelnik Odjela za razvoj i osiguranje kvalitete sustava obrazovanja odraslih</a:t>
            </a:r>
          </a:p>
          <a:p>
            <a:pPr eaLnBrk="1" hangingPunct="1"/>
            <a:endParaRPr lang="hr-HR" sz="18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hr-HR" sz="1800" b="1" dirty="0">
                <a:solidFill>
                  <a:schemeClr val="tx1"/>
                </a:solidFill>
              </a:rPr>
              <a:t>Agencija za strukovno obrazovanje i obrazovanje </a:t>
            </a:r>
            <a:r>
              <a:rPr lang="hr-HR" sz="1800" b="1" dirty="0" smtClean="0">
                <a:solidFill>
                  <a:schemeClr val="tx1"/>
                </a:solidFill>
              </a:rPr>
              <a:t>odraslih</a:t>
            </a:r>
          </a:p>
          <a:p>
            <a:pPr eaLnBrk="1" hangingPunct="1">
              <a:lnSpc>
                <a:spcPct val="150000"/>
              </a:lnSpc>
            </a:pPr>
            <a:endParaRPr lang="hr-HR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16496" y="476672"/>
            <a:ext cx="8651304" cy="936104"/>
          </a:xfrm>
        </p:spPr>
        <p:txBody>
          <a:bodyPr/>
          <a:lstStyle/>
          <a:p>
            <a:pPr algn="ctr"/>
            <a:r>
              <a:rPr lang="hr-HR" b="1" dirty="0">
                <a:solidFill>
                  <a:schemeClr val="tx1"/>
                </a:solidFill>
              </a:rPr>
              <a:t>POLAZNIK </a:t>
            </a:r>
            <a:r>
              <a:rPr lang="hr-HR" b="1" dirty="0" smtClean="0">
                <a:solidFill>
                  <a:schemeClr val="tx1"/>
                </a:solidFill>
              </a:rPr>
              <a:t>- SREDIŠNJA </a:t>
            </a:r>
            <a:r>
              <a:rPr lang="hr-HR" b="1" dirty="0">
                <a:solidFill>
                  <a:schemeClr val="tx1"/>
                </a:solidFill>
              </a:rPr>
              <a:t>TOČKA PRI PLANIRANJU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2480" y="1556792"/>
            <a:ext cx="9145016" cy="423440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</a:rPr>
              <a:t>GDJE VODITELJ OBRAZOVANJA MOŽE ZNAČAJNO UTJECATI: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vi-VN" dirty="0" smtClean="0">
                <a:solidFill>
                  <a:schemeClr val="tx1"/>
                </a:solidFill>
              </a:rPr>
              <a:t>Pri </a:t>
            </a:r>
            <a:r>
              <a:rPr lang="vi-VN" dirty="0">
                <a:solidFill>
                  <a:schemeClr val="tx1"/>
                </a:solidFill>
              </a:rPr>
              <a:t>oglašavanju- javnom pozivu i dolaskom polaznika u ustanovu potrebno je polaznika 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</a:rPr>
              <a:t>      </a:t>
            </a:r>
            <a:r>
              <a:rPr lang="vi-VN" dirty="0" smtClean="0">
                <a:solidFill>
                  <a:schemeClr val="tx1"/>
                </a:solidFill>
              </a:rPr>
              <a:t>ispravno </a:t>
            </a:r>
            <a:r>
              <a:rPr lang="vi-VN" dirty="0">
                <a:solidFill>
                  <a:schemeClr val="tx1"/>
                </a:solidFill>
              </a:rPr>
              <a:t>i točno </a:t>
            </a:r>
            <a:r>
              <a:rPr lang="vi-VN" dirty="0" smtClean="0">
                <a:solidFill>
                  <a:schemeClr val="tx1"/>
                </a:solidFill>
              </a:rPr>
              <a:t>informirati. 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vi-VN" dirty="0" smtClean="0">
                <a:solidFill>
                  <a:schemeClr val="tx1"/>
                </a:solidFill>
              </a:rPr>
              <a:t>Nije </a:t>
            </a:r>
            <a:r>
              <a:rPr lang="vi-VN" dirty="0">
                <a:solidFill>
                  <a:schemeClr val="tx1"/>
                </a:solidFill>
              </a:rPr>
              <a:t>dovoljno samo imati nastavnike nego voditelj obrazovanja treba </a:t>
            </a:r>
            <a:r>
              <a:rPr lang="vi-VN" dirty="0" smtClean="0">
                <a:solidFill>
                  <a:schemeClr val="tx1"/>
                </a:solidFill>
              </a:rPr>
              <a:t>pratit</a:t>
            </a:r>
            <a:r>
              <a:rPr lang="hr-HR" dirty="0" smtClean="0">
                <a:solidFill>
                  <a:schemeClr val="tx1"/>
                </a:solidFill>
              </a:rPr>
              <a:t>i</a:t>
            </a:r>
            <a:r>
              <a:rPr lang="vi-VN" dirty="0" smtClean="0">
                <a:solidFill>
                  <a:schemeClr val="tx1"/>
                </a:solidFill>
              </a:rPr>
              <a:t> </a:t>
            </a:r>
            <a:r>
              <a:rPr lang="vi-VN" dirty="0">
                <a:solidFill>
                  <a:schemeClr val="tx1"/>
                </a:solidFill>
              </a:rPr>
              <a:t>njihov rad, 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hr-HR" dirty="0" smtClean="0">
                <a:solidFill>
                  <a:schemeClr val="tx1"/>
                </a:solidFill>
              </a:rPr>
              <a:t>     </a:t>
            </a:r>
            <a:r>
              <a:rPr lang="vi-VN" dirty="0" smtClean="0">
                <a:solidFill>
                  <a:schemeClr val="tx1"/>
                </a:solidFill>
              </a:rPr>
              <a:t>ali </a:t>
            </a:r>
            <a:r>
              <a:rPr lang="vi-VN" dirty="0">
                <a:solidFill>
                  <a:schemeClr val="tx1"/>
                </a:solidFill>
              </a:rPr>
              <a:t>i razvijati sustav selekcije</a:t>
            </a:r>
            <a:r>
              <a:rPr lang="vi-VN" dirty="0" smtClean="0">
                <a:solidFill>
                  <a:schemeClr val="tx1"/>
                </a:solidFill>
              </a:rPr>
              <a:t>.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vi-VN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vi-VN" dirty="0" smtClean="0">
                <a:solidFill>
                  <a:schemeClr val="tx1"/>
                </a:solidFill>
              </a:rPr>
              <a:t>Omogućiti </a:t>
            </a:r>
            <a:r>
              <a:rPr lang="vi-VN" dirty="0">
                <a:solidFill>
                  <a:schemeClr val="tx1"/>
                </a:solidFill>
              </a:rPr>
              <a:t>kontinuiranu komunikaciju i informiranje, ali izbjegavati situacije  </a:t>
            </a:r>
            <a:r>
              <a:rPr lang="vi-VN" dirty="0" smtClean="0">
                <a:solidFill>
                  <a:schemeClr val="tx1"/>
                </a:solidFill>
              </a:rPr>
              <a:t>primjerice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</a:rPr>
              <a:t>     </a:t>
            </a:r>
            <a:r>
              <a:rPr lang="vi-VN" dirty="0" smtClean="0">
                <a:solidFill>
                  <a:schemeClr val="tx1"/>
                </a:solidFill>
              </a:rPr>
              <a:t>„</a:t>
            </a:r>
            <a:r>
              <a:rPr lang="vi-VN" dirty="0">
                <a:solidFill>
                  <a:schemeClr val="tx1"/>
                </a:solidFill>
              </a:rPr>
              <a:t>samo vi pošaljite dokumente mi ćemo to </a:t>
            </a:r>
            <a:r>
              <a:rPr lang="vi-VN" dirty="0" smtClean="0">
                <a:solidFill>
                  <a:schemeClr val="tx1"/>
                </a:solidFill>
              </a:rPr>
              <a:t>riješit</a:t>
            </a:r>
            <a:r>
              <a:rPr lang="hr-HR" dirty="0" smtClean="0">
                <a:solidFill>
                  <a:schemeClr val="tx1"/>
                </a:solidFill>
              </a:rPr>
              <a:t>”.</a:t>
            </a:r>
            <a:r>
              <a:rPr lang="vi-VN" dirty="0" smtClean="0">
                <a:solidFill>
                  <a:schemeClr val="tx1"/>
                </a:solidFill>
              </a:rPr>
              <a:t> 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vi-VN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vi-VN" dirty="0" smtClean="0">
                <a:solidFill>
                  <a:schemeClr val="tx1"/>
                </a:solidFill>
              </a:rPr>
              <a:t>Uvjeti </a:t>
            </a:r>
            <a:r>
              <a:rPr lang="vi-VN" dirty="0">
                <a:solidFill>
                  <a:schemeClr val="tx1"/>
                </a:solidFill>
              </a:rPr>
              <a:t>i didaktički </a:t>
            </a:r>
            <a:r>
              <a:rPr lang="vi-VN" dirty="0" smtClean="0">
                <a:solidFill>
                  <a:schemeClr val="tx1"/>
                </a:solidFill>
              </a:rPr>
              <a:t>materijali</a:t>
            </a:r>
            <a:r>
              <a:rPr lang="hr-HR" dirty="0" smtClean="0">
                <a:solidFill>
                  <a:schemeClr val="tx1"/>
                </a:solidFill>
              </a:rPr>
              <a:t> -</a:t>
            </a:r>
            <a:r>
              <a:rPr lang="vi-VN" dirty="0" smtClean="0">
                <a:solidFill>
                  <a:schemeClr val="tx1"/>
                </a:solidFill>
              </a:rPr>
              <a:t> </a:t>
            </a:r>
            <a:r>
              <a:rPr lang="vi-VN" dirty="0">
                <a:solidFill>
                  <a:schemeClr val="tx1"/>
                </a:solidFill>
              </a:rPr>
              <a:t>voditelj obrazovanja je osoba koja bi trebala o tome </a:t>
            </a:r>
            <a:r>
              <a:rPr lang="vi-VN" dirty="0" smtClean="0">
                <a:solidFill>
                  <a:schemeClr val="tx1"/>
                </a:solidFill>
              </a:rPr>
              <a:t>brinut</a:t>
            </a:r>
            <a:r>
              <a:rPr lang="hr-HR" dirty="0" smtClean="0">
                <a:solidFill>
                  <a:schemeClr val="tx1"/>
                </a:solidFill>
              </a:rPr>
              <a:t>i,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</a:rPr>
              <a:t>      </a:t>
            </a:r>
            <a:r>
              <a:rPr lang="vi-VN" dirty="0" smtClean="0">
                <a:solidFill>
                  <a:schemeClr val="tx1"/>
                </a:solidFill>
              </a:rPr>
              <a:t>nadzirati </a:t>
            </a:r>
            <a:r>
              <a:rPr lang="vi-VN" dirty="0">
                <a:solidFill>
                  <a:schemeClr val="tx1"/>
                </a:solidFill>
              </a:rPr>
              <a:t>ili inicirati izradu boljih i polaznicima </a:t>
            </a:r>
            <a:r>
              <a:rPr lang="vi-VN" dirty="0" smtClean="0">
                <a:solidFill>
                  <a:schemeClr val="tx1"/>
                </a:solidFill>
              </a:rPr>
              <a:t>prilagođenih</a:t>
            </a:r>
            <a:r>
              <a:rPr lang="hr-HR" dirty="0" smtClean="0">
                <a:solidFill>
                  <a:schemeClr val="tx1"/>
                </a:solidFill>
              </a:rPr>
              <a:t> didaktičkih materijala</a:t>
            </a:r>
            <a:r>
              <a:rPr lang="vi-VN" dirty="0" smtClean="0">
                <a:solidFill>
                  <a:schemeClr val="tx1"/>
                </a:solidFill>
              </a:rPr>
              <a:t>.</a:t>
            </a:r>
            <a:endParaRPr lang="vi-VN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71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80592" y="620688"/>
            <a:ext cx="7787208" cy="648072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ZAKONSKE OBVEZE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88504" y="1340768"/>
            <a:ext cx="9073008" cy="4450432"/>
          </a:xfrm>
        </p:spPr>
        <p:txBody>
          <a:bodyPr/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GODIŠNJI PLAN I PROGRAM RADA, čl</a:t>
            </a:r>
            <a:r>
              <a:rPr lang="pl-PL" dirty="0" smtClean="0">
                <a:solidFill>
                  <a:srgbClr val="FF0000"/>
                </a:solidFill>
              </a:rPr>
              <a:t>. 28</a:t>
            </a:r>
            <a:r>
              <a:rPr lang="pl-PL" dirty="0">
                <a:solidFill>
                  <a:srgbClr val="FF0000"/>
                </a:solidFill>
              </a:rPr>
              <a:t>. pročišćeni </a:t>
            </a:r>
            <a:r>
              <a:rPr lang="pl-PL" dirty="0" smtClean="0">
                <a:solidFill>
                  <a:srgbClr val="FF0000"/>
                </a:solidFill>
              </a:rPr>
              <a:t>tekst Zakona </a:t>
            </a:r>
            <a:r>
              <a:rPr lang="pl-PL" dirty="0">
                <a:solidFill>
                  <a:srgbClr val="FF0000"/>
                </a:solidFill>
              </a:rPr>
              <a:t>o odgoju i obrazovanju u </a:t>
            </a:r>
            <a:endParaRPr lang="pl-P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rgbClr val="FF0000"/>
                </a:solidFill>
              </a:rPr>
              <a:t>osnovnoj </a:t>
            </a:r>
            <a:r>
              <a:rPr lang="pl-PL" dirty="0">
                <a:solidFill>
                  <a:srgbClr val="FF0000"/>
                </a:solidFill>
              </a:rPr>
              <a:t>i srednjoj </a:t>
            </a:r>
            <a:r>
              <a:rPr lang="pl-PL" dirty="0" smtClean="0">
                <a:solidFill>
                  <a:srgbClr val="FF0000"/>
                </a:solidFill>
              </a:rPr>
              <a:t>školi, </a:t>
            </a:r>
            <a:r>
              <a:rPr lang="pl-PL" dirty="0">
                <a:solidFill>
                  <a:srgbClr val="FF0000"/>
                </a:solidFill>
              </a:rPr>
              <a:t>NN </a:t>
            </a:r>
            <a:r>
              <a:rPr lang="pl-PL" dirty="0" smtClean="0">
                <a:solidFill>
                  <a:srgbClr val="FF0000"/>
                </a:solidFill>
              </a:rPr>
              <a:t>126/12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b="1" dirty="0" smtClean="0">
                <a:solidFill>
                  <a:schemeClr val="tx1"/>
                </a:solidFill>
              </a:rPr>
              <a:t>DEFINICIJA</a:t>
            </a:r>
            <a:r>
              <a:rPr lang="pl-PL" dirty="0" smtClean="0">
                <a:solidFill>
                  <a:schemeClr val="tx1"/>
                </a:solidFill>
              </a:rPr>
              <a:t>: </a:t>
            </a:r>
            <a:r>
              <a:rPr lang="vi-VN" dirty="0" smtClean="0">
                <a:solidFill>
                  <a:schemeClr val="tx1"/>
                </a:solidFill>
              </a:rPr>
              <a:t>Godišnjim </a:t>
            </a:r>
            <a:r>
              <a:rPr lang="vi-VN" dirty="0">
                <a:solidFill>
                  <a:schemeClr val="tx1"/>
                </a:solidFill>
              </a:rPr>
              <a:t>planom i programom rada školske ustanove utvrđuje se </a:t>
            </a:r>
            <a:r>
              <a:rPr lang="vi-VN" dirty="0" smtClean="0">
                <a:solidFill>
                  <a:schemeClr val="tx1"/>
                </a:solidFill>
              </a:rPr>
              <a:t>mjesto</a:t>
            </a:r>
            <a:r>
              <a:rPr lang="hr-HR" dirty="0" smtClean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</a:rPr>
              <a:t>                      </a:t>
            </a:r>
            <a:r>
              <a:rPr lang="vi-VN" dirty="0" smtClean="0">
                <a:solidFill>
                  <a:schemeClr val="tx1"/>
                </a:solidFill>
              </a:rPr>
              <a:t>vrijeme,</a:t>
            </a:r>
            <a:r>
              <a:rPr lang="hr-HR" dirty="0">
                <a:solidFill>
                  <a:schemeClr val="tx1"/>
                </a:solidFill>
              </a:rPr>
              <a:t> </a:t>
            </a:r>
            <a:r>
              <a:rPr lang="vi-VN" dirty="0" smtClean="0">
                <a:solidFill>
                  <a:schemeClr val="tx1"/>
                </a:solidFill>
              </a:rPr>
              <a:t>način </a:t>
            </a:r>
            <a:r>
              <a:rPr lang="vi-VN" dirty="0">
                <a:solidFill>
                  <a:schemeClr val="tx1"/>
                </a:solidFill>
              </a:rPr>
              <a:t>i izvršitelji poslova, a sadrži u pravilu</a:t>
            </a:r>
            <a:r>
              <a:rPr lang="vi-VN" dirty="0" smtClean="0">
                <a:solidFill>
                  <a:schemeClr val="tx1"/>
                </a:solidFill>
              </a:rPr>
              <a:t>:</a:t>
            </a: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 smtClean="0">
                <a:solidFill>
                  <a:schemeClr val="tx1"/>
                </a:solidFill>
              </a:rPr>
              <a:t>– </a:t>
            </a:r>
            <a:r>
              <a:rPr lang="hr-HR" dirty="0">
                <a:solidFill>
                  <a:schemeClr val="tx1"/>
                </a:solidFill>
              </a:rPr>
              <a:t>podatke o uvjetima rada,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podatke o izvršiteljima poslova,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godišnji kalendar rada,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podatke o dnevnoj i tjednoj organizaciji rada,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tjedni i godišnji broj sati po razredima i oblicima </a:t>
            </a:r>
            <a:r>
              <a:rPr lang="hr-HR" dirty="0" smtClean="0">
                <a:solidFill>
                  <a:schemeClr val="tx1"/>
                </a:solidFill>
              </a:rPr>
              <a:t>obrazovnog </a:t>
            </a:r>
            <a:r>
              <a:rPr lang="hr-HR" dirty="0">
                <a:solidFill>
                  <a:schemeClr val="tx1"/>
                </a:solidFill>
              </a:rPr>
              <a:t>rada,</a:t>
            </a: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planove rada </a:t>
            </a:r>
            <a:r>
              <a:rPr lang="hr-HR" dirty="0" smtClean="0">
                <a:solidFill>
                  <a:schemeClr val="tx1"/>
                </a:solidFill>
              </a:rPr>
              <a:t>ravnatelja i nastavnika,</a:t>
            </a: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planove </a:t>
            </a:r>
            <a:r>
              <a:rPr lang="hr-HR" dirty="0" smtClean="0">
                <a:solidFill>
                  <a:schemeClr val="tx1"/>
                </a:solidFill>
              </a:rPr>
              <a:t>rada,</a:t>
            </a: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plan stručnog osposobljavanja i usavršavanja</a:t>
            </a:r>
            <a:r>
              <a:rPr lang="hr-HR" dirty="0" smtClean="0">
                <a:solidFill>
                  <a:schemeClr val="tx1"/>
                </a:solidFill>
              </a:rPr>
              <a:t>,</a:t>
            </a: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dirty="0">
                <a:solidFill>
                  <a:schemeClr val="tx1"/>
                </a:solidFill>
              </a:rPr>
              <a:t>– podatke o ostalim </a:t>
            </a:r>
            <a:r>
              <a:rPr lang="hr-HR" dirty="0" smtClean="0">
                <a:solidFill>
                  <a:schemeClr val="tx1"/>
                </a:solidFill>
              </a:rPr>
              <a:t>aktivnostima poslovanja ustanove</a:t>
            </a:r>
            <a:r>
              <a:rPr lang="hr-HR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5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2188" y="3429000"/>
            <a:ext cx="7772400" cy="579438"/>
          </a:xfrm>
          <a:noFill/>
        </p:spPr>
        <p:txBody>
          <a:bodyPr wrap="square">
            <a:spAutoFit/>
          </a:bodyPr>
          <a:lstStyle/>
          <a:p>
            <a:pPr>
              <a:buFont typeface="Times" pitchFamily="18" charset="0"/>
              <a:buNone/>
            </a:pPr>
            <a:r>
              <a:rPr lang="hr-HR" sz="3200" smtClean="0"/>
              <a:t>Hvala na pažnji!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2349500"/>
            <a:ext cx="37338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81113" y="549275"/>
            <a:ext cx="7772400" cy="457200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POLAZNO RAZMATRANJE</a:t>
            </a:r>
            <a:endParaRPr lang="en-GB" b="1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2520" y="1484313"/>
            <a:ext cx="8420993" cy="3674852"/>
          </a:xfrm>
          <a:noFill/>
        </p:spPr>
        <p:txBody>
          <a:bodyPr wrap="square">
            <a:spAutoFit/>
          </a:bodyPr>
          <a:lstStyle/>
          <a:p>
            <a:pPr>
              <a:buFont typeface="Times" pitchFamily="18" charset="0"/>
              <a:buNone/>
            </a:pPr>
            <a:r>
              <a:rPr lang="hr-HR" sz="1800" dirty="0" smtClean="0">
                <a:solidFill>
                  <a:srgbClr val="D71920"/>
                </a:solidFill>
              </a:rPr>
              <a:t>Zakon o Ustanovama:  </a:t>
            </a:r>
          </a:p>
          <a:p>
            <a:pPr lvl="1"/>
            <a:r>
              <a:rPr lang="hr-HR" sz="1800" dirty="0" smtClean="0">
                <a:solidFill>
                  <a:schemeClr val="tx1"/>
                </a:solidFill>
              </a:rPr>
              <a:t>Zakona o Ustanovama </a:t>
            </a:r>
            <a:r>
              <a:rPr lang="hr-HR" sz="1800" i="1" dirty="0" smtClean="0">
                <a:solidFill>
                  <a:schemeClr val="tx1"/>
                </a:solidFill>
              </a:rPr>
              <a:t>Članak </a:t>
            </a:r>
            <a:r>
              <a:rPr lang="hr-HR" sz="1800" i="1" dirty="0">
                <a:solidFill>
                  <a:schemeClr val="tx1"/>
                </a:solidFill>
              </a:rPr>
              <a:t>1</a:t>
            </a:r>
            <a:r>
              <a:rPr lang="hr-HR" sz="1800" dirty="0" smtClean="0">
                <a:solidFill>
                  <a:schemeClr val="tx1"/>
                </a:solidFill>
              </a:rPr>
              <a:t>.</a:t>
            </a:r>
            <a:r>
              <a:rPr lang="hr-HR" sz="1800" dirty="0">
                <a:solidFill>
                  <a:schemeClr val="tx1"/>
                </a:solidFill>
              </a:rPr>
              <a:t> </a:t>
            </a:r>
            <a:r>
              <a:rPr lang="hr-HR" i="1" dirty="0" smtClean="0">
                <a:solidFill>
                  <a:schemeClr val="tx1"/>
                </a:solidFill>
              </a:rPr>
              <a:t>NN</a:t>
            </a:r>
            <a:r>
              <a:rPr lang="nn-NO" i="1" dirty="0" smtClean="0">
                <a:solidFill>
                  <a:schemeClr val="tx1"/>
                </a:solidFill>
              </a:rPr>
              <a:t> </a:t>
            </a:r>
            <a:r>
              <a:rPr lang="nn-NO" i="1" dirty="0">
                <a:solidFill>
                  <a:schemeClr val="tx1"/>
                </a:solidFill>
              </a:rPr>
              <a:t>76/93, 29/97, 47/99 i 35/08</a:t>
            </a:r>
            <a:r>
              <a:rPr lang="nn-NO" i="1" dirty="0" smtClean="0">
                <a:solidFill>
                  <a:schemeClr val="tx1"/>
                </a:solidFill>
              </a:rPr>
              <a:t>)</a:t>
            </a:r>
            <a:endParaRPr lang="hr-HR" i="1" dirty="0" smtClean="0">
              <a:solidFill>
                <a:schemeClr val="tx1"/>
              </a:solidFill>
            </a:endParaRPr>
          </a:p>
          <a:p>
            <a:pPr lvl="1"/>
            <a:endParaRPr lang="hr-HR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hr-HR" sz="1800" i="1" dirty="0" smtClean="0">
                <a:solidFill>
                  <a:schemeClr val="tx1"/>
                </a:solidFill>
              </a:rPr>
              <a:t>„Ustanova se osniva za trajno obavljanje djelatnosti odgoja i obrazovanja, ………………i druge djelatnosti, ako se ne obavljaju radi stjecanja dobiti</a:t>
            </a:r>
            <a:r>
              <a:rPr lang="hr-HR" sz="1800" i="1" dirty="0" smtClean="0"/>
              <a:t>”</a:t>
            </a:r>
          </a:p>
          <a:p>
            <a:pPr marL="457200" lvl="1" indent="0">
              <a:buNone/>
            </a:pPr>
            <a:endParaRPr lang="hr-HR" sz="1800" dirty="0" smtClean="0"/>
          </a:p>
          <a:p>
            <a:pPr>
              <a:buFont typeface="Times" pitchFamily="18" charset="0"/>
              <a:buNone/>
            </a:pPr>
            <a:r>
              <a:rPr lang="hr-HR" sz="1800" dirty="0" smtClean="0">
                <a:solidFill>
                  <a:srgbClr val="D71920"/>
                </a:solidFill>
              </a:rPr>
              <a:t>Uloga voditelja u procesu planiranja obrazovanja:</a:t>
            </a:r>
            <a:endParaRPr lang="hr-HR" sz="1800" dirty="0" smtClean="0"/>
          </a:p>
          <a:p>
            <a:pPr lvl="1"/>
            <a:r>
              <a:rPr lang="hr-HR" sz="1800" dirty="0" smtClean="0">
                <a:solidFill>
                  <a:schemeClr val="tx1"/>
                </a:solidFill>
              </a:rPr>
              <a:t>Voditelj obrazovanja u procesu planiranja obrazovanja treba aktivno sudjelovati i pružati informacije stručnom vijeću i ostalim upravnim tijelima ustanove kako bi se na odgovarajući način zadovoljile potrebe svih dionika.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81113" y="549275"/>
            <a:ext cx="7772400" cy="457200"/>
          </a:xfrm>
        </p:spPr>
        <p:txBody>
          <a:bodyPr/>
          <a:lstStyle/>
          <a:p>
            <a:pPr algn="ctr"/>
            <a:r>
              <a:rPr lang="hr-HR" sz="2800" b="1" dirty="0" smtClean="0">
                <a:solidFill>
                  <a:schemeClr val="tx1"/>
                </a:solidFill>
              </a:rPr>
              <a:t>ULOGA VODITELJA OBRAZOVANJA</a:t>
            </a:r>
            <a:endParaRPr lang="en-GB" sz="2800" b="1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81113" y="1484313"/>
            <a:ext cx="7772400" cy="2523768"/>
          </a:xfrm>
          <a:noFill/>
        </p:spPr>
        <p:txBody>
          <a:bodyPr wrap="square">
            <a:spAutoFit/>
          </a:bodyPr>
          <a:lstStyle/>
          <a:p>
            <a:pPr>
              <a:buNone/>
            </a:pPr>
            <a:endParaRPr lang="hr-HR" sz="1800" dirty="0" smtClean="0">
              <a:solidFill>
                <a:srgbClr val="D71920"/>
              </a:solidFill>
            </a:endParaRPr>
          </a:p>
          <a:p>
            <a:pPr>
              <a:buNone/>
            </a:pPr>
            <a:endParaRPr lang="hr-HR" sz="1800" dirty="0" smtClean="0">
              <a:solidFill>
                <a:srgbClr val="D71920"/>
              </a:solidFill>
            </a:endParaRPr>
          </a:p>
          <a:p>
            <a:pPr>
              <a:buNone/>
            </a:pPr>
            <a:endParaRPr lang="hr-HR" sz="1800" dirty="0">
              <a:solidFill>
                <a:srgbClr val="D71920"/>
              </a:solidFill>
            </a:endParaRPr>
          </a:p>
          <a:p>
            <a:pPr algn="ctr">
              <a:buNone/>
            </a:pPr>
            <a:r>
              <a:rPr lang="hr-HR" sz="4400" dirty="0" smtClean="0">
                <a:solidFill>
                  <a:srgbClr val="D71920"/>
                </a:solidFill>
              </a:rPr>
              <a:t>VODITELJ OBRAZOVANJA JE POVEZNICA!</a:t>
            </a:r>
            <a:endParaRPr lang="hr-H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36576" y="260648"/>
            <a:ext cx="7787208" cy="648072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KAKO PROMIŠLJATI?</a:t>
            </a:r>
            <a:endParaRPr lang="hr-HR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8252918"/>
              </p:ext>
            </p:extLst>
          </p:nvPr>
        </p:nvGraphicFramePr>
        <p:xfrm>
          <a:off x="992560" y="764704"/>
          <a:ext cx="7992888" cy="484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3511"/>
                <a:gridCol w="4009377"/>
              </a:tblGrid>
              <a:tr h="4840600">
                <a:tc>
                  <a:txBody>
                    <a:bodyPr/>
                    <a:lstStyle/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             TRŽIŠNO </a:t>
                      </a: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POTREBA DA SE OSIGURAJU            SREDSTVA ZA FUNKCIONIRANJE USTANOVE (PLAĆE,REŽIJE)</a:t>
                      </a: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     ODGOVORNO</a:t>
                      </a: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hr-HR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BITI ODGOVORAN PREMA SVIM UNUTARNJIM</a:t>
                      </a:r>
                      <a:r>
                        <a:rPr lang="hr-HR" baseline="0" dirty="0" smtClean="0">
                          <a:solidFill>
                            <a:schemeClr val="tx1"/>
                          </a:solidFill>
                        </a:rPr>
                        <a:t> I </a:t>
                      </a:r>
                      <a:r>
                        <a:rPr lang="hr-HR" dirty="0" smtClean="0">
                          <a:solidFill>
                            <a:schemeClr val="tx1"/>
                          </a:solidFill>
                        </a:rPr>
                        <a:t>VANJSKIM DIONICIMA, A NARUČITO POLAZNICIMA</a:t>
                      </a:r>
                      <a:endParaRPr lang="hr-H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ravokutnik 4"/>
          <p:cNvSpPr/>
          <p:nvPr/>
        </p:nvSpPr>
        <p:spPr>
          <a:xfrm>
            <a:off x="2000672" y="3228944"/>
            <a:ext cx="55446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rgbClr val="FF0000"/>
                </a:solidFill>
              </a:rPr>
              <a:t>I</a:t>
            </a:r>
            <a:r>
              <a:rPr lang="pl-PL" sz="2400" b="1" dirty="0" smtClean="0">
                <a:solidFill>
                  <a:srgbClr val="FF0000"/>
                </a:solidFill>
              </a:rPr>
              <a:t>li je moguće jedno i drugo?</a:t>
            </a:r>
            <a:endParaRPr lang="pl-PL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0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08584" y="692696"/>
            <a:ext cx="7715200" cy="792088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PRVI KORAK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72480" y="1412776"/>
            <a:ext cx="9489504" cy="4378424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endParaRPr lang="hr-HR" sz="2000" dirty="0" smtClean="0"/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vi-VN" sz="2000" b="1" dirty="0" smtClean="0">
                <a:solidFill>
                  <a:schemeClr val="tx1"/>
                </a:solidFill>
              </a:rPr>
              <a:t>Hoćemo li u planiranju</a:t>
            </a:r>
            <a:r>
              <a:rPr lang="hr-HR" sz="2000" b="1" dirty="0" smtClean="0">
                <a:solidFill>
                  <a:schemeClr val="tx1"/>
                </a:solidFill>
              </a:rPr>
              <a:t> obrazovanja</a:t>
            </a:r>
            <a:r>
              <a:rPr lang="vi-VN" sz="2000" b="1" dirty="0" smtClean="0">
                <a:solidFill>
                  <a:schemeClr val="tx1"/>
                </a:solidFill>
              </a:rPr>
              <a:t> odgovoriti samo na </a:t>
            </a:r>
            <a:r>
              <a:rPr lang="vi-VN" sz="2000" b="1" dirty="0" smtClean="0">
                <a:solidFill>
                  <a:srgbClr val="FF0000"/>
                </a:solidFill>
              </a:rPr>
              <a:t>trenutne </a:t>
            </a:r>
            <a:endParaRPr lang="hr-HR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</a:rPr>
              <a:t>potrebe </a:t>
            </a:r>
            <a:r>
              <a:rPr lang="vi-VN" sz="2000" b="1" dirty="0" smtClean="0">
                <a:solidFill>
                  <a:schemeClr val="tx1"/>
                </a:solidFill>
              </a:rPr>
              <a:t>ili ćemo se barem djelomično </a:t>
            </a:r>
            <a:r>
              <a:rPr lang="vi-VN" sz="2000" b="1" dirty="0" smtClean="0">
                <a:solidFill>
                  <a:srgbClr val="FF0000"/>
                </a:solidFill>
              </a:rPr>
              <a:t>usmjeriti na predviđanje </a:t>
            </a:r>
            <a:endParaRPr lang="hr-HR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vi-VN" sz="2000" b="1" dirty="0" smtClean="0">
                <a:solidFill>
                  <a:srgbClr val="FF0000"/>
                </a:solidFill>
              </a:rPr>
              <a:t>budućih potreba za</a:t>
            </a:r>
            <a:r>
              <a:rPr lang="hr-HR" sz="2000" b="1" dirty="0" smtClean="0">
                <a:solidFill>
                  <a:srgbClr val="FF0000"/>
                </a:solidFill>
              </a:rPr>
              <a:t>j</a:t>
            </a:r>
            <a:r>
              <a:rPr lang="vi-VN" sz="2000" b="1" dirty="0" smtClean="0">
                <a:solidFill>
                  <a:srgbClr val="FF0000"/>
                </a:solidFill>
              </a:rPr>
              <a:t>ednice i pojedinca.</a:t>
            </a:r>
            <a:r>
              <a:rPr lang="vi-VN" sz="2000" b="1" dirty="0" smtClean="0"/>
              <a:t> </a:t>
            </a:r>
            <a:endParaRPr lang="hr-HR" sz="2000" b="1" dirty="0" smtClean="0"/>
          </a:p>
          <a:p>
            <a:pPr marL="0" indent="0">
              <a:buNone/>
            </a:pPr>
            <a:endParaRPr lang="hr-HR" sz="2000" b="1" dirty="0"/>
          </a:p>
          <a:p>
            <a:pPr marL="0" indent="0">
              <a:buNone/>
            </a:pPr>
            <a:endParaRPr lang="hr-HR" sz="2000" b="1" dirty="0"/>
          </a:p>
        </p:txBody>
      </p:sp>
    </p:spTree>
    <p:extLst>
      <p:ext uri="{BB962C8B-B14F-4D97-AF65-F5344CB8AC3E}">
        <p14:creationId xmlns:p14="http://schemas.microsoft.com/office/powerpoint/2010/main" val="9193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4608" y="692696"/>
            <a:ext cx="7643192" cy="576064"/>
          </a:xfrm>
        </p:spPr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</a:rPr>
              <a:t>                      DRUGI KORAK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04528" y="1340768"/>
            <a:ext cx="8363272" cy="4450432"/>
          </a:xfrm>
        </p:spPr>
        <p:txBody>
          <a:bodyPr/>
          <a:lstStyle/>
          <a:p>
            <a:pPr marL="0" indent="0">
              <a:buNone/>
            </a:pPr>
            <a:endParaRPr lang="hr-HR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sz="2000" dirty="0" smtClean="0">
                <a:solidFill>
                  <a:schemeClr val="tx1"/>
                </a:solidFill>
              </a:rPr>
              <a:t>PLANIRANJE OBRAZOVANJA TREBAMO TEMELJITI NA:</a:t>
            </a:r>
          </a:p>
          <a:p>
            <a:pPr marL="0" indent="0">
              <a:buNone/>
            </a:pPr>
            <a:endParaRPr lang="hr-HR" sz="2000" dirty="0" smtClean="0">
              <a:solidFill>
                <a:schemeClr val="tx1"/>
              </a:solidFill>
            </a:endParaRPr>
          </a:p>
          <a:p>
            <a:endParaRPr lang="hr-HR" dirty="0" smtClean="0"/>
          </a:p>
          <a:p>
            <a:r>
              <a:rPr lang="hr-HR" sz="1600" dirty="0" smtClean="0">
                <a:solidFill>
                  <a:schemeClr val="tx1"/>
                </a:solidFill>
              </a:rPr>
              <a:t>PRIMARNIM PODACIMA (potrebe polaznika </a:t>
            </a:r>
            <a:r>
              <a:rPr lang="hr-HR" sz="1600" dirty="0">
                <a:solidFill>
                  <a:schemeClr val="tx1"/>
                </a:solidFill>
              </a:rPr>
              <a:t>i</a:t>
            </a:r>
            <a:r>
              <a:rPr lang="hr-HR" sz="1600" dirty="0" smtClean="0">
                <a:solidFill>
                  <a:schemeClr val="tx1"/>
                </a:solidFill>
              </a:rPr>
              <a:t> dionika, o zadovoljstvu                   </a:t>
            </a:r>
          </a:p>
          <a:p>
            <a:pPr marL="0" indent="0">
              <a:buNone/>
            </a:pPr>
            <a:r>
              <a:rPr lang="hr-HR" sz="1600" dirty="0" smtClean="0">
                <a:solidFill>
                  <a:schemeClr val="tx1"/>
                </a:solidFill>
              </a:rPr>
              <a:t>                  polaznika ili nekim drugim izvorima osiguranja kvalitete….)</a:t>
            </a:r>
          </a:p>
          <a:p>
            <a:pPr marL="0" indent="0">
              <a:buNone/>
            </a:pPr>
            <a:endParaRPr lang="hr-H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1600" dirty="0" smtClean="0">
              <a:solidFill>
                <a:schemeClr val="tx1"/>
              </a:solidFill>
            </a:endParaRPr>
          </a:p>
          <a:p>
            <a:r>
              <a:rPr lang="hr-HR" sz="1600" dirty="0" smtClean="0">
                <a:solidFill>
                  <a:schemeClr val="tx1"/>
                </a:solidFill>
              </a:rPr>
              <a:t> SEKUNDARNIM PODACIMA (istraživanja drugih relevantnih institucija, </a:t>
            </a:r>
          </a:p>
          <a:p>
            <a:pPr marL="0" indent="0">
              <a:buNone/>
            </a:pPr>
            <a:r>
              <a:rPr lang="hr-HR" sz="1600" dirty="0" smtClean="0">
                <a:solidFill>
                  <a:schemeClr val="tx1"/>
                </a:solidFill>
              </a:rPr>
              <a:t>      primjerice, HZZ-a</a:t>
            </a:r>
            <a:r>
              <a:rPr lang="hr-HR" sz="1600" dirty="0">
                <a:solidFill>
                  <a:schemeClr val="tx1"/>
                </a:solidFill>
              </a:rPr>
              <a:t>, </a:t>
            </a:r>
            <a:r>
              <a:rPr lang="hr-HR" sz="1600" dirty="0" smtClean="0">
                <a:solidFill>
                  <a:schemeClr val="tx1"/>
                </a:solidFill>
              </a:rPr>
              <a:t>potreba lokalne zajednice, različiti dokumenti, akti….)</a:t>
            </a: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36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40632" y="476672"/>
            <a:ext cx="7427168" cy="720080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IZVORI PODATAKA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0472" y="1196752"/>
            <a:ext cx="9433048" cy="4594448"/>
          </a:xfrm>
        </p:spPr>
        <p:txBody>
          <a:bodyPr/>
          <a:lstStyle/>
          <a:p>
            <a:pPr marL="0" indent="0">
              <a:buNone/>
            </a:pPr>
            <a:endParaRPr lang="hr-H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vi-VN" sz="1600" dirty="0" smtClean="0">
                <a:solidFill>
                  <a:schemeClr val="tx1"/>
                </a:solidFill>
              </a:rPr>
              <a:t>1.</a:t>
            </a:r>
            <a:r>
              <a:rPr lang="hr-HR" sz="1600" dirty="0"/>
              <a:t> </a:t>
            </a:r>
            <a:r>
              <a:rPr lang="vi-VN" sz="1600" dirty="0" smtClean="0">
                <a:solidFill>
                  <a:schemeClr val="tx1"/>
                </a:solidFill>
              </a:rPr>
              <a:t>Ako </a:t>
            </a:r>
            <a:r>
              <a:rPr lang="vi-VN" sz="1600" dirty="0">
                <a:solidFill>
                  <a:schemeClr val="tx1"/>
                </a:solidFill>
              </a:rPr>
              <a:t>govorimo o trenutnim potrebama – </a:t>
            </a:r>
            <a:r>
              <a:rPr lang="vi-VN" sz="1600" dirty="0" smtClean="0">
                <a:solidFill>
                  <a:schemeClr val="tx1"/>
                </a:solidFill>
              </a:rPr>
              <a:t>primjerice</a:t>
            </a:r>
            <a:r>
              <a:rPr lang="hr-HR" sz="1600" dirty="0" smtClean="0">
                <a:solidFill>
                  <a:schemeClr val="tx1"/>
                </a:solidFill>
              </a:rPr>
              <a:t>,</a:t>
            </a:r>
            <a:r>
              <a:rPr lang="vi-VN" sz="1600" dirty="0" smtClean="0">
                <a:solidFill>
                  <a:schemeClr val="tx1"/>
                </a:solidFill>
              </a:rPr>
              <a:t> </a:t>
            </a:r>
            <a:r>
              <a:rPr lang="vi-VN" sz="1600" dirty="0">
                <a:solidFill>
                  <a:schemeClr val="tx1"/>
                </a:solidFill>
              </a:rPr>
              <a:t>korištenje podataka koje pruža HZZ</a:t>
            </a:r>
            <a:r>
              <a:rPr lang="vi-VN" sz="1600" dirty="0" smtClean="0">
                <a:solidFill>
                  <a:schemeClr val="tx1"/>
                </a:solidFill>
              </a:rPr>
              <a:t>.</a:t>
            </a:r>
            <a:endParaRPr lang="hr-H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vi-VN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vi-VN" sz="1600" dirty="0" smtClean="0">
                <a:solidFill>
                  <a:schemeClr val="tx1"/>
                </a:solidFill>
              </a:rPr>
              <a:t>2.</a:t>
            </a:r>
            <a:r>
              <a:rPr lang="hr-HR" sz="1600" dirty="0" smtClean="0">
                <a:solidFill>
                  <a:schemeClr val="tx1"/>
                </a:solidFill>
              </a:rPr>
              <a:t> </a:t>
            </a:r>
            <a:r>
              <a:rPr lang="vi-VN" sz="1600" dirty="0" smtClean="0">
                <a:solidFill>
                  <a:schemeClr val="tx1"/>
                </a:solidFill>
              </a:rPr>
              <a:t>Koliko </a:t>
            </a:r>
            <a:r>
              <a:rPr lang="vi-VN" sz="1600" dirty="0">
                <a:solidFill>
                  <a:schemeClr val="tx1"/>
                </a:solidFill>
              </a:rPr>
              <a:t>smo upoznati sa </a:t>
            </a:r>
            <a:r>
              <a:rPr lang="vi-VN" sz="1600" dirty="0" smtClean="0">
                <a:solidFill>
                  <a:schemeClr val="tx1"/>
                </a:solidFill>
              </a:rPr>
              <a:t>strategijama</a:t>
            </a:r>
            <a:r>
              <a:rPr lang="hr-HR" sz="1600" dirty="0" smtClean="0">
                <a:solidFill>
                  <a:schemeClr val="tx1"/>
                </a:solidFill>
              </a:rPr>
              <a:t> i godišnjim planovima</a:t>
            </a:r>
            <a:r>
              <a:rPr lang="vi-VN" sz="1600" dirty="0" smtClean="0">
                <a:solidFill>
                  <a:schemeClr val="tx1"/>
                </a:solidFill>
              </a:rPr>
              <a:t> </a:t>
            </a:r>
            <a:r>
              <a:rPr lang="vi-VN" sz="1600" dirty="0">
                <a:solidFill>
                  <a:schemeClr val="tx1"/>
                </a:solidFill>
              </a:rPr>
              <a:t>razvoja lokalne zajednice</a:t>
            </a:r>
            <a:r>
              <a:rPr lang="vi-VN" sz="1600" dirty="0" smtClean="0">
                <a:solidFill>
                  <a:schemeClr val="tx1"/>
                </a:solidFill>
              </a:rPr>
              <a:t>?</a:t>
            </a:r>
            <a:endParaRPr lang="hr-H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vi-VN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vi-VN" sz="1600" dirty="0" smtClean="0">
                <a:solidFill>
                  <a:schemeClr val="tx1"/>
                </a:solidFill>
              </a:rPr>
              <a:t>3.</a:t>
            </a:r>
            <a:r>
              <a:rPr lang="hr-HR" sz="1600" dirty="0" smtClean="0">
                <a:solidFill>
                  <a:schemeClr val="tx1"/>
                </a:solidFill>
              </a:rPr>
              <a:t> </a:t>
            </a:r>
            <a:r>
              <a:rPr lang="vi-VN" sz="1600" dirty="0" smtClean="0">
                <a:solidFill>
                  <a:schemeClr val="tx1"/>
                </a:solidFill>
              </a:rPr>
              <a:t>Korištenje </a:t>
            </a:r>
            <a:r>
              <a:rPr lang="vi-VN" sz="1600" dirty="0">
                <a:solidFill>
                  <a:schemeClr val="tx1"/>
                </a:solidFill>
              </a:rPr>
              <a:t>drugih izvora kao što </a:t>
            </a:r>
            <a:r>
              <a:rPr lang="vi-VN" sz="1600" dirty="0" smtClean="0">
                <a:solidFill>
                  <a:schemeClr val="tx1"/>
                </a:solidFill>
              </a:rPr>
              <a:t>je</a:t>
            </a:r>
            <a:r>
              <a:rPr lang="hr-HR" sz="1600" dirty="0" smtClean="0">
                <a:solidFill>
                  <a:schemeClr val="tx1"/>
                </a:solidFill>
              </a:rPr>
              <a:t> primjerice,</a:t>
            </a:r>
            <a:r>
              <a:rPr lang="vi-VN" sz="1600" dirty="0" smtClean="0">
                <a:solidFill>
                  <a:schemeClr val="tx1"/>
                </a:solidFill>
              </a:rPr>
              <a:t> </a:t>
            </a:r>
            <a:r>
              <a:rPr lang="vi-VN" sz="1600" dirty="0">
                <a:solidFill>
                  <a:schemeClr val="tx1"/>
                </a:solidFill>
              </a:rPr>
              <a:t>Istraživanje i analiza napravljeni u </a:t>
            </a:r>
            <a:r>
              <a:rPr lang="vi-VN" sz="1600" dirty="0" smtClean="0">
                <a:solidFill>
                  <a:schemeClr val="tx1"/>
                </a:solidFill>
              </a:rPr>
              <a:t>sklopu</a:t>
            </a:r>
            <a:endParaRPr lang="hr-H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vi-VN" sz="1600" dirty="0">
                <a:solidFill>
                  <a:schemeClr val="tx1"/>
                </a:solidFill>
              </a:rPr>
              <a:t> </a:t>
            </a:r>
            <a:r>
              <a:rPr lang="hr-HR" sz="1600" dirty="0" smtClean="0">
                <a:solidFill>
                  <a:schemeClr val="tx1"/>
                </a:solidFill>
              </a:rPr>
              <a:t>    </a:t>
            </a:r>
            <a:r>
              <a:rPr lang="hr-HR" sz="1600" dirty="0">
                <a:solidFill>
                  <a:schemeClr val="tx1"/>
                </a:solidFill>
              </a:rPr>
              <a:t>p</a:t>
            </a:r>
            <a:r>
              <a:rPr lang="vi-VN" sz="1600" dirty="0" smtClean="0">
                <a:solidFill>
                  <a:schemeClr val="tx1"/>
                </a:solidFill>
              </a:rPr>
              <a:t>rojekt</a:t>
            </a:r>
            <a:r>
              <a:rPr lang="hr-HR" sz="1600" dirty="0" smtClean="0">
                <a:solidFill>
                  <a:schemeClr val="tx1"/>
                </a:solidFill>
              </a:rPr>
              <a:t>a Regionalna </a:t>
            </a:r>
            <a:r>
              <a:rPr lang="vi-VN" sz="1600" dirty="0" smtClean="0">
                <a:solidFill>
                  <a:schemeClr val="tx1"/>
                </a:solidFill>
              </a:rPr>
              <a:t>mreža </a:t>
            </a:r>
            <a:r>
              <a:rPr lang="hr-HR" sz="1600" dirty="0">
                <a:solidFill>
                  <a:schemeClr val="tx1"/>
                </a:solidFill>
              </a:rPr>
              <a:t>l</a:t>
            </a:r>
            <a:r>
              <a:rPr lang="vi-VN" sz="1600" dirty="0" smtClean="0">
                <a:solidFill>
                  <a:schemeClr val="tx1"/>
                </a:solidFill>
              </a:rPr>
              <a:t>okaln</a:t>
            </a:r>
            <a:r>
              <a:rPr lang="hr-HR" sz="1600" dirty="0" smtClean="0">
                <a:solidFill>
                  <a:schemeClr val="tx1"/>
                </a:solidFill>
              </a:rPr>
              <a:t>ih</a:t>
            </a:r>
            <a:r>
              <a:rPr lang="vi-VN" sz="1600" dirty="0" smtClean="0">
                <a:solidFill>
                  <a:schemeClr val="tx1"/>
                </a:solidFill>
              </a:rPr>
              <a:t> obrazovnih </a:t>
            </a:r>
            <a:r>
              <a:rPr lang="vi-VN" sz="1600" dirty="0">
                <a:solidFill>
                  <a:schemeClr val="tx1"/>
                </a:solidFill>
              </a:rPr>
              <a:t>ustanova</a:t>
            </a:r>
            <a:r>
              <a:rPr lang="vi-VN" sz="1600" dirty="0" smtClean="0">
                <a:solidFill>
                  <a:schemeClr val="tx1"/>
                </a:solidFill>
              </a:rPr>
              <a:t>).</a:t>
            </a:r>
            <a:endParaRPr lang="hr-H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vi-VN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vi-VN" sz="1600" dirty="0" smtClean="0">
                <a:solidFill>
                  <a:schemeClr val="tx1"/>
                </a:solidFill>
              </a:rPr>
              <a:t>4.</a:t>
            </a:r>
            <a:r>
              <a:rPr lang="hr-HR" sz="1600" dirty="0" smtClean="0">
                <a:solidFill>
                  <a:schemeClr val="tx1"/>
                </a:solidFill>
              </a:rPr>
              <a:t> </a:t>
            </a:r>
            <a:r>
              <a:rPr lang="vi-VN" sz="1600" dirty="0" smtClean="0">
                <a:solidFill>
                  <a:schemeClr val="tx1"/>
                </a:solidFill>
              </a:rPr>
              <a:t>Postoji li</a:t>
            </a:r>
            <a:r>
              <a:rPr lang="hr-HR" sz="1600" dirty="0" smtClean="0">
                <a:solidFill>
                  <a:schemeClr val="tx1"/>
                </a:solidFill>
              </a:rPr>
              <a:t>,</a:t>
            </a:r>
            <a:r>
              <a:rPr lang="vi-VN" sz="1600" dirty="0" smtClean="0">
                <a:solidFill>
                  <a:schemeClr val="tx1"/>
                </a:solidFill>
              </a:rPr>
              <a:t> </a:t>
            </a:r>
            <a:r>
              <a:rPr lang="hr-HR" sz="1600" dirty="0" smtClean="0">
                <a:solidFill>
                  <a:schemeClr val="tx1"/>
                </a:solidFill>
              </a:rPr>
              <a:t>te</a:t>
            </a:r>
            <a:r>
              <a:rPr lang="vi-VN" sz="1600" dirty="0" smtClean="0">
                <a:solidFill>
                  <a:schemeClr val="tx1"/>
                </a:solidFill>
              </a:rPr>
              <a:t> </a:t>
            </a:r>
            <a:r>
              <a:rPr lang="vi-VN" sz="1600" dirty="0">
                <a:solidFill>
                  <a:schemeClr val="tx1"/>
                </a:solidFill>
              </a:rPr>
              <a:t>je li uopće moguća suradnja među ustanovama za obrazovanja </a:t>
            </a:r>
            <a:r>
              <a:rPr lang="vi-VN" sz="1600" dirty="0" smtClean="0">
                <a:solidFill>
                  <a:schemeClr val="tx1"/>
                </a:solidFill>
              </a:rPr>
              <a:t>odraslih</a:t>
            </a:r>
            <a:endParaRPr lang="hr-H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r-HR" sz="1600" dirty="0">
                <a:solidFill>
                  <a:schemeClr val="tx1"/>
                </a:solidFill>
              </a:rPr>
              <a:t> </a:t>
            </a:r>
            <a:r>
              <a:rPr lang="hr-HR" sz="1600" dirty="0" smtClean="0">
                <a:solidFill>
                  <a:schemeClr val="tx1"/>
                </a:solidFill>
              </a:rPr>
              <a:t>   </a:t>
            </a:r>
            <a:r>
              <a:rPr lang="vi-VN" sz="1600" dirty="0" smtClean="0">
                <a:solidFill>
                  <a:schemeClr val="tx1"/>
                </a:solidFill>
              </a:rPr>
              <a:t>pri </a:t>
            </a:r>
            <a:r>
              <a:rPr lang="vi-VN" sz="1600" dirty="0">
                <a:solidFill>
                  <a:schemeClr val="tx1"/>
                </a:solidFill>
              </a:rPr>
              <a:t>istraživanju obrazovnih potreba?</a:t>
            </a:r>
          </a:p>
          <a:p>
            <a:pPr marL="0" indent="0">
              <a:buNone/>
            </a:pP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60404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36576" y="404664"/>
            <a:ext cx="7787208" cy="936104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USTANOVA KAO KREATOR </a:t>
            </a:r>
            <a:r>
              <a:rPr lang="hr-HR" b="1" dirty="0">
                <a:solidFill>
                  <a:schemeClr val="tx1"/>
                </a:solidFill>
              </a:rPr>
              <a:t>OBRAZOVNIH </a:t>
            </a:r>
            <a:r>
              <a:rPr lang="hr-HR" b="1" dirty="0" smtClean="0">
                <a:solidFill>
                  <a:schemeClr val="tx1"/>
                </a:solidFill>
              </a:rPr>
              <a:t>POTREBA?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16496" y="1340768"/>
            <a:ext cx="8651304" cy="4450432"/>
          </a:xfrm>
        </p:spPr>
        <p:txBody>
          <a:bodyPr/>
          <a:lstStyle/>
          <a:p>
            <a:endParaRPr lang="hr-HR" sz="1800" dirty="0" smtClean="0">
              <a:solidFill>
                <a:schemeClr val="tx1"/>
              </a:solidFill>
            </a:endParaRPr>
          </a:p>
          <a:p>
            <a:endParaRPr lang="hr-HR" sz="1800" dirty="0">
              <a:solidFill>
                <a:schemeClr val="tx1"/>
              </a:solidFill>
            </a:endParaRPr>
          </a:p>
          <a:p>
            <a:r>
              <a:rPr lang="hr-HR" sz="1800" dirty="0" smtClean="0">
                <a:solidFill>
                  <a:schemeClr val="tx1"/>
                </a:solidFill>
              </a:rPr>
              <a:t>Treba li ustanova samo </a:t>
            </a:r>
            <a:r>
              <a:rPr lang="hr-HR" sz="1800" dirty="0">
                <a:solidFill>
                  <a:schemeClr val="tx1"/>
                </a:solidFill>
              </a:rPr>
              <a:t>odgovarati na obrazovne potrebe </a:t>
            </a:r>
            <a:r>
              <a:rPr lang="hr-HR" sz="1800" dirty="0" smtClean="0">
                <a:solidFill>
                  <a:schemeClr val="tx1"/>
                </a:solidFill>
              </a:rPr>
              <a:t>ili</a:t>
            </a:r>
          </a:p>
          <a:p>
            <a:pPr marL="0" indent="0">
              <a:buNone/>
            </a:pPr>
            <a:r>
              <a:rPr lang="hr-HR" sz="1800" dirty="0">
                <a:solidFill>
                  <a:schemeClr val="tx1"/>
                </a:solidFill>
              </a:rPr>
              <a:t> </a:t>
            </a:r>
            <a:r>
              <a:rPr lang="hr-HR" sz="1800" dirty="0" smtClean="0">
                <a:solidFill>
                  <a:schemeClr val="tx1"/>
                </a:solidFill>
              </a:rPr>
              <a:t>     </a:t>
            </a:r>
            <a:r>
              <a:rPr lang="hr-HR" sz="1800" dirty="0">
                <a:solidFill>
                  <a:schemeClr val="tx1"/>
                </a:solidFill>
              </a:rPr>
              <a:t>ih ustanove trebaju i mogu </a:t>
            </a:r>
            <a:r>
              <a:rPr lang="hr-HR" sz="1800" dirty="0" smtClean="0">
                <a:solidFill>
                  <a:schemeClr val="tx1"/>
                </a:solidFill>
              </a:rPr>
              <a:t>same </a:t>
            </a:r>
            <a:r>
              <a:rPr lang="hr-HR" sz="1800" dirty="0">
                <a:solidFill>
                  <a:schemeClr val="tx1"/>
                </a:solidFill>
              </a:rPr>
              <a:t>kreirati</a:t>
            </a:r>
            <a:r>
              <a:rPr lang="hr-HR" sz="1800" dirty="0" smtClean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1800" dirty="0" smtClean="0">
              <a:solidFill>
                <a:schemeClr val="tx1"/>
              </a:solidFill>
            </a:endParaRPr>
          </a:p>
          <a:p>
            <a:endParaRPr lang="hr-HR" sz="1800" dirty="0">
              <a:solidFill>
                <a:schemeClr val="tx1"/>
              </a:solidFill>
            </a:endParaRPr>
          </a:p>
          <a:p>
            <a:r>
              <a:rPr lang="hr-HR" sz="1800" dirty="0">
                <a:solidFill>
                  <a:schemeClr val="tx1"/>
                </a:solidFill>
              </a:rPr>
              <a:t>Programi </a:t>
            </a:r>
            <a:r>
              <a:rPr lang="hr-HR" sz="1800" dirty="0" smtClean="0">
                <a:solidFill>
                  <a:schemeClr val="tx1"/>
                </a:solidFill>
              </a:rPr>
              <a:t>s područja svih obrazovnih </a:t>
            </a:r>
            <a:r>
              <a:rPr lang="hr-HR" sz="1800" dirty="0">
                <a:solidFill>
                  <a:schemeClr val="tx1"/>
                </a:solidFill>
              </a:rPr>
              <a:t>sektora? Je li to potrebno</a:t>
            </a:r>
            <a:r>
              <a:rPr lang="hr-HR" sz="1800" dirty="0" smtClean="0">
                <a:solidFill>
                  <a:schemeClr val="tx1"/>
                </a:solidFill>
              </a:rPr>
              <a:t>?</a:t>
            </a:r>
          </a:p>
          <a:p>
            <a:pPr marL="0" indent="0">
              <a:buNone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r-HR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84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 rot="10800000" flipV="1">
            <a:off x="776536" y="404664"/>
            <a:ext cx="8424936" cy="576064"/>
          </a:xfrm>
        </p:spPr>
        <p:txBody>
          <a:bodyPr/>
          <a:lstStyle/>
          <a:p>
            <a:pPr algn="ctr"/>
            <a:r>
              <a:rPr lang="hr-HR" b="1" dirty="0" smtClean="0">
                <a:solidFill>
                  <a:schemeClr val="tx1"/>
                </a:solidFill>
              </a:rPr>
              <a:t>POLAZNIK - SREDIŠNJA TOČKA PRI PLANIRANJU</a:t>
            </a:r>
            <a:endParaRPr lang="hr-HR" b="1" dirty="0">
              <a:solidFill>
                <a:schemeClr val="tx1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44488" y="1340768"/>
            <a:ext cx="8856984" cy="4450432"/>
          </a:xfrm>
        </p:spPr>
        <p:txBody>
          <a:bodyPr/>
          <a:lstStyle/>
          <a:p>
            <a:endParaRPr lang="pl-PL" dirty="0" smtClean="0"/>
          </a:p>
          <a:p>
            <a:r>
              <a:rPr lang="pl-PL" sz="1600" dirty="0">
                <a:solidFill>
                  <a:schemeClr val="tx1"/>
                </a:solidFill>
              </a:rPr>
              <a:t>Planiranje obrazovanja  je dio jednog andragoškog ciklusa, stoga </a:t>
            </a:r>
            <a:r>
              <a:rPr lang="pl-PL" sz="1600" dirty="0" smtClean="0">
                <a:solidFill>
                  <a:schemeClr val="tx1"/>
                </a:solidFill>
              </a:rPr>
              <a:t>kvaliteta 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     obrazovnog </a:t>
            </a:r>
            <a:r>
              <a:rPr lang="pl-PL" sz="1600" dirty="0">
                <a:solidFill>
                  <a:schemeClr val="tx1"/>
                </a:solidFill>
              </a:rPr>
              <a:t>procesa treba imati uporište jasnom </a:t>
            </a:r>
            <a:r>
              <a:rPr lang="pl-PL" sz="1600" dirty="0" smtClean="0">
                <a:solidFill>
                  <a:schemeClr val="tx1"/>
                </a:solidFill>
              </a:rPr>
              <a:t>načinu </a:t>
            </a:r>
            <a:r>
              <a:rPr lang="pl-PL" sz="1600" dirty="0">
                <a:solidFill>
                  <a:schemeClr val="tx1"/>
                </a:solidFill>
              </a:rPr>
              <a:t>evaluiranja procesa</a:t>
            </a:r>
            <a:r>
              <a:rPr lang="pl-PL" sz="1600" dirty="0" smtClean="0">
                <a:solidFill>
                  <a:schemeClr val="tx1"/>
                </a:solidFill>
              </a:rPr>
              <a:t>,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     ali </a:t>
            </a:r>
            <a:r>
              <a:rPr lang="pl-PL" sz="1600" dirty="0">
                <a:solidFill>
                  <a:schemeClr val="tx1"/>
                </a:solidFill>
              </a:rPr>
              <a:t>i stvaranju  uvjeta </a:t>
            </a:r>
            <a:r>
              <a:rPr lang="pl-PL" sz="1600" dirty="0" smtClean="0">
                <a:solidFill>
                  <a:schemeClr val="tx1"/>
                </a:solidFill>
              </a:rPr>
              <a:t>kako </a:t>
            </a:r>
            <a:r>
              <a:rPr lang="pl-PL" sz="1600" dirty="0">
                <a:solidFill>
                  <a:schemeClr val="tx1"/>
                </a:solidFill>
              </a:rPr>
              <a:t>bi </a:t>
            </a:r>
            <a:r>
              <a:rPr lang="pl-PL" sz="1600" dirty="0" smtClean="0">
                <a:solidFill>
                  <a:schemeClr val="tx1"/>
                </a:solidFill>
              </a:rPr>
              <a:t>polaznik </a:t>
            </a:r>
            <a:r>
              <a:rPr lang="pl-PL" sz="1600" dirty="0">
                <a:solidFill>
                  <a:schemeClr val="tx1"/>
                </a:solidFill>
              </a:rPr>
              <a:t>dobio što kvalitetniju uslugu.</a:t>
            </a:r>
            <a:endParaRPr lang="pl-PL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6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l-PL" sz="1600" dirty="0" smtClean="0">
              <a:solidFill>
                <a:srgbClr val="FF0000"/>
              </a:solidFill>
            </a:endParaRPr>
          </a:p>
          <a:p>
            <a:endParaRPr lang="pl-PL" sz="1600" dirty="0">
              <a:solidFill>
                <a:srgbClr val="FF0000"/>
              </a:solidFill>
            </a:endParaRPr>
          </a:p>
          <a:p>
            <a:r>
              <a:rPr lang="pl-PL" sz="1600" dirty="0" smtClean="0">
                <a:solidFill>
                  <a:srgbClr val="FF0000"/>
                </a:solidFill>
              </a:rPr>
              <a:t>Fleksibilnost </a:t>
            </a:r>
            <a:r>
              <a:rPr lang="pl-PL" sz="1600" dirty="0">
                <a:solidFill>
                  <a:srgbClr val="FF0000"/>
                </a:solidFill>
              </a:rPr>
              <a:t>i</a:t>
            </a:r>
            <a:r>
              <a:rPr lang="pl-PL" sz="1600" dirty="0" smtClean="0">
                <a:solidFill>
                  <a:srgbClr val="FF0000"/>
                </a:solidFill>
              </a:rPr>
              <a:t> sigurnost pojedinca </a:t>
            </a:r>
            <a:r>
              <a:rPr lang="pl-PL" sz="1600" dirty="0" smtClean="0">
                <a:solidFill>
                  <a:schemeClr val="tx1"/>
                </a:solidFill>
              </a:rPr>
              <a:t>- </a:t>
            </a:r>
            <a:r>
              <a:rPr lang="pl-PL" sz="1600" dirty="0">
                <a:solidFill>
                  <a:schemeClr val="tx1"/>
                </a:solidFill>
              </a:rPr>
              <a:t>KOLIKO U PLANIRANJU </a:t>
            </a:r>
            <a:r>
              <a:rPr lang="pl-PL" sz="1600" dirty="0" smtClean="0">
                <a:solidFill>
                  <a:schemeClr val="tx1"/>
                </a:solidFill>
              </a:rPr>
              <a:t>USTANOVA MOŽE </a:t>
            </a:r>
          </a:p>
          <a:p>
            <a:pPr marL="0" indent="0">
              <a:buNone/>
            </a:pPr>
            <a:r>
              <a:rPr lang="pl-PL" sz="1600" dirty="0" smtClean="0">
                <a:solidFill>
                  <a:schemeClr val="tx1"/>
                </a:solidFill>
              </a:rPr>
              <a:t>       DUGOROČNO UTJECATI NA BUDUĆNOST POLAZNIKA?</a:t>
            </a:r>
            <a:endParaRPr lang="pl-PL" sz="1600" dirty="0">
              <a:solidFill>
                <a:schemeClr val="tx1"/>
              </a:solidFill>
            </a:endParaRPr>
          </a:p>
          <a:p>
            <a:endParaRPr lang="hr-HR" sz="1600" dirty="0" smtClean="0">
              <a:solidFill>
                <a:schemeClr val="tx1"/>
              </a:solidFill>
            </a:endParaRPr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15468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iranje obrazovanja">
  <a:themeElements>
    <a:clrScheme name="ASO_novi predloža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SO_novi predložak">
      <a:majorFont>
        <a:latin typeface="Verdana"/>
        <a:ea typeface="ヒラギノ角ゴ Pro W3"/>
        <a:cs typeface=""/>
      </a:majorFont>
      <a:minorFont>
        <a:latin typeface="Verdana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Verdana" pitchFamily="34" charset="0"/>
            <a:ea typeface="ヒラギノ角ゴ Pro W3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Verdana" pitchFamily="34" charset="0"/>
            <a:ea typeface="ヒラギノ角ゴ Pro W3" pitchFamily="96" charset="-128"/>
          </a:defRPr>
        </a:defPPr>
      </a:lstStyle>
    </a:lnDef>
  </a:objectDefaults>
  <a:extraClrSchemeLst>
    <a:extraClrScheme>
      <a:clrScheme name="ASO_novi predloža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SO_novi predloža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SO_novi predloža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planiranje obrazovanja</Template>
  <TotalTime>200</TotalTime>
  <Words>635</Words>
  <Application>Microsoft Office PowerPoint</Application>
  <PresentationFormat>A4 (210x297 mm)</PresentationFormat>
  <Paragraphs>125</Paragraphs>
  <Slides>13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13</vt:i4>
      </vt:variant>
    </vt:vector>
  </HeadingPairs>
  <TitlesOfParts>
    <vt:vector size="14" baseType="lpstr">
      <vt:lpstr>planiranje obrazovanja</vt:lpstr>
      <vt:lpstr>PLANIRANJE OBRAZOVANJA </vt:lpstr>
      <vt:lpstr>POLAZNO RAZMATRANJE</vt:lpstr>
      <vt:lpstr>ULOGA VODITELJA OBRAZOVANJA</vt:lpstr>
      <vt:lpstr>KAKO PROMIŠLJATI?</vt:lpstr>
      <vt:lpstr>PRVI KORAK</vt:lpstr>
      <vt:lpstr>                      DRUGI KORAK</vt:lpstr>
      <vt:lpstr>IZVORI PODATAKA</vt:lpstr>
      <vt:lpstr>USTANOVA KAO KREATOR OBRAZOVNIH POTREBA?</vt:lpstr>
      <vt:lpstr>POLAZNIK - SREDIŠNJA TOČKA PRI PLANIRANJU</vt:lpstr>
      <vt:lpstr>POLAZNIK - SREDIŠNJA TOČKA PRI PLANIRANJU</vt:lpstr>
      <vt:lpstr>ZAKONSKE OBVEZE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PALNIRANJE OBRAZOVANJA</dc:title>
  <dc:creator>Mario Vučić</dc:creator>
  <cp:lastModifiedBy>Mario Vučić</cp:lastModifiedBy>
  <cp:revision>22</cp:revision>
  <cp:lastPrinted>2013-04-08T11:16:46Z</cp:lastPrinted>
  <dcterms:created xsi:type="dcterms:W3CDTF">2013-03-26T10:15:24Z</dcterms:created>
  <dcterms:modified xsi:type="dcterms:W3CDTF">2013-04-26T10:51:38Z</dcterms:modified>
</cp:coreProperties>
</file>